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57" r:id="rId5"/>
    <p:sldId id="261" r:id="rId6"/>
    <p:sldId id="262" r:id="rId7"/>
    <p:sldId id="263" r:id="rId8"/>
    <p:sldId id="264" r:id="rId9"/>
    <p:sldId id="258" r:id="rId10"/>
    <p:sldId id="265" r:id="rId11"/>
    <p:sldId id="266" r:id="rId12"/>
    <p:sldId id="267" r:id="rId13"/>
    <p:sldId id="268" r:id="rId14"/>
    <p:sldId id="274" r:id="rId15"/>
    <p:sldId id="273" r:id="rId16"/>
    <p:sldId id="272" r:id="rId17"/>
    <p:sldId id="271" r:id="rId18"/>
    <p:sldId id="270" r:id="rId19"/>
    <p:sldId id="26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60" d="100"/>
          <a:sy n="60" d="100"/>
        </p:scale>
        <p:origin x="816" y="7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ABB40-43A7-4469-83AC-8A9FA466C03A}" type="datetimeFigureOut">
              <a:rPr lang="en-NZ" smtClean="0"/>
              <a:t>21/07/2020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B91F-0C29-4AE1-85F5-A499315FA8A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48587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ABB40-43A7-4469-83AC-8A9FA466C03A}" type="datetimeFigureOut">
              <a:rPr lang="en-NZ" smtClean="0"/>
              <a:t>21/07/2020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B91F-0C29-4AE1-85F5-A499315FA8A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77968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ABB40-43A7-4469-83AC-8A9FA466C03A}" type="datetimeFigureOut">
              <a:rPr lang="en-NZ" smtClean="0"/>
              <a:t>21/07/2020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B91F-0C29-4AE1-85F5-A499315FA8A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59558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ABB40-43A7-4469-83AC-8A9FA466C03A}" type="datetimeFigureOut">
              <a:rPr lang="en-NZ" smtClean="0"/>
              <a:t>21/07/2020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B91F-0C29-4AE1-85F5-A499315FA8A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60420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ABB40-43A7-4469-83AC-8A9FA466C03A}" type="datetimeFigureOut">
              <a:rPr lang="en-NZ" smtClean="0"/>
              <a:t>21/07/2020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B91F-0C29-4AE1-85F5-A499315FA8A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49988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ABB40-43A7-4469-83AC-8A9FA466C03A}" type="datetimeFigureOut">
              <a:rPr lang="en-NZ" smtClean="0"/>
              <a:t>21/07/2020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B91F-0C29-4AE1-85F5-A499315FA8A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72322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ABB40-43A7-4469-83AC-8A9FA466C03A}" type="datetimeFigureOut">
              <a:rPr lang="en-NZ" smtClean="0"/>
              <a:t>21/07/2020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B91F-0C29-4AE1-85F5-A499315FA8A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26367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ABB40-43A7-4469-83AC-8A9FA466C03A}" type="datetimeFigureOut">
              <a:rPr lang="en-NZ" smtClean="0"/>
              <a:t>21/07/2020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B91F-0C29-4AE1-85F5-A499315FA8A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03017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ABB40-43A7-4469-83AC-8A9FA466C03A}" type="datetimeFigureOut">
              <a:rPr lang="en-NZ" smtClean="0"/>
              <a:t>21/07/2020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B91F-0C29-4AE1-85F5-A499315FA8A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32089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ABB40-43A7-4469-83AC-8A9FA466C03A}" type="datetimeFigureOut">
              <a:rPr lang="en-NZ" smtClean="0"/>
              <a:t>21/07/2020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B91F-0C29-4AE1-85F5-A499315FA8A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78907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ABB40-43A7-4469-83AC-8A9FA466C03A}" type="datetimeFigureOut">
              <a:rPr lang="en-NZ" smtClean="0"/>
              <a:t>21/07/2020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B91F-0C29-4AE1-85F5-A499315FA8A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15785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282ABB40-43A7-4469-83AC-8A9FA466C03A}" type="datetimeFigureOut">
              <a:rPr lang="en-NZ" smtClean="0"/>
              <a:pPr/>
              <a:t>21/07/2020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5F73B91F-0C29-4AE1-85F5-A499315FA8AC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351909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Z" dirty="0" smtClean="0"/>
              <a:t>Reproducible Workflows with R and Markdown</a:t>
            </a:r>
            <a:endParaRPr lang="en-NZ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Z" dirty="0" smtClean="0"/>
              <a:t>Scott Claessens</a:t>
            </a:r>
          </a:p>
          <a:p>
            <a:r>
              <a:rPr lang="en-NZ" dirty="0" smtClean="0"/>
              <a:t>2020.07.24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815161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Outline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388366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NZ" sz="3200" dirty="0" smtClean="0">
                <a:solidFill>
                  <a:schemeClr val="tx1">
                    <a:lumMod val="50000"/>
                  </a:schemeClr>
                </a:solidFill>
              </a:rPr>
              <a:t>What is reproducibility?</a:t>
            </a:r>
          </a:p>
          <a:p>
            <a:pPr marL="514350" indent="-514350">
              <a:buFont typeface="+mj-lt"/>
              <a:buAutoNum type="arabicPeriod"/>
            </a:pPr>
            <a:r>
              <a:rPr lang="en-NZ" sz="3200" dirty="0" smtClean="0"/>
              <a:t>Why is reproducibility important?</a:t>
            </a:r>
          </a:p>
          <a:p>
            <a:pPr marL="514350" indent="-514350">
              <a:buFont typeface="+mj-lt"/>
              <a:buAutoNum type="arabicPeriod"/>
            </a:pPr>
            <a:r>
              <a:rPr lang="en-NZ" sz="3200" dirty="0" smtClean="0">
                <a:solidFill>
                  <a:schemeClr val="tx1">
                    <a:lumMod val="50000"/>
                  </a:schemeClr>
                </a:solidFill>
              </a:rPr>
              <a:t>A reproducible workflow with R and Markdown</a:t>
            </a:r>
            <a:endParaRPr lang="en-NZ" sz="32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901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Outline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388366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NZ" sz="3200" dirty="0" smtClean="0">
                <a:solidFill>
                  <a:schemeClr val="tx1">
                    <a:lumMod val="50000"/>
                  </a:schemeClr>
                </a:solidFill>
              </a:rPr>
              <a:t>What is reproducibility?</a:t>
            </a:r>
          </a:p>
          <a:p>
            <a:pPr marL="514350" indent="-514350">
              <a:buFont typeface="+mj-lt"/>
              <a:buAutoNum type="arabicPeriod"/>
            </a:pPr>
            <a:r>
              <a:rPr lang="en-NZ" sz="3200" dirty="0" smtClean="0">
                <a:solidFill>
                  <a:schemeClr val="tx1">
                    <a:lumMod val="50000"/>
                  </a:schemeClr>
                </a:solidFill>
              </a:rPr>
              <a:t>Why is reproducibility important?</a:t>
            </a:r>
          </a:p>
          <a:p>
            <a:pPr marL="514350" indent="-514350">
              <a:buFont typeface="+mj-lt"/>
              <a:buAutoNum type="arabicPeriod"/>
            </a:pPr>
            <a:r>
              <a:rPr lang="en-NZ" sz="3200" dirty="0" smtClean="0"/>
              <a:t>A reproducible workflow with R and Markdown</a:t>
            </a:r>
            <a:endParaRPr lang="en-NZ" sz="3200" dirty="0"/>
          </a:p>
        </p:txBody>
      </p:sp>
    </p:spTree>
    <p:extLst>
      <p:ext uri="{BB962C8B-B14F-4D97-AF65-F5344CB8AC3E}">
        <p14:creationId xmlns:p14="http://schemas.microsoft.com/office/powerpoint/2010/main" val="739229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I use these tools…</a:t>
            </a:r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143" t="10952" r="78103" b="80995"/>
          <a:stretch/>
        </p:blipFill>
        <p:spPr>
          <a:xfrm>
            <a:off x="830250" y="1946824"/>
            <a:ext cx="3026134" cy="14055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02" t="10585" r="95790" b="83333"/>
          <a:stretch/>
        </p:blipFill>
        <p:spPr>
          <a:xfrm>
            <a:off x="4004808" y="1946823"/>
            <a:ext cx="1447907" cy="14117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81053" t="39747" r="11754" b="50741"/>
          <a:stretch/>
        </p:blipFill>
        <p:spPr>
          <a:xfrm>
            <a:off x="6167771" y="1946823"/>
            <a:ext cx="1897708" cy="14117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4475" t="15887" r="75613" b="70390"/>
          <a:stretch/>
        </p:blipFill>
        <p:spPr>
          <a:xfrm>
            <a:off x="8181472" y="1946824"/>
            <a:ext cx="3641559" cy="14117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t="9225" r="64097" b="16150"/>
          <a:stretch/>
        </p:blipFill>
        <p:spPr>
          <a:xfrm>
            <a:off x="5238183" y="4189076"/>
            <a:ext cx="1527800" cy="17862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30969" t="32170" r="30892" b="53153"/>
          <a:stretch/>
        </p:blipFill>
        <p:spPr>
          <a:xfrm>
            <a:off x="6924342" y="4550736"/>
            <a:ext cx="4910530" cy="10629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/>
          <a:srcRect l="4108" t="10259" r="88218" b="83539"/>
          <a:stretch/>
        </p:blipFill>
        <p:spPr>
          <a:xfrm>
            <a:off x="830250" y="4390639"/>
            <a:ext cx="3018184" cy="137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508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The workflow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NZ" dirty="0" smtClean="0"/>
              <a:t>Pre-register hypotheses on </a:t>
            </a:r>
            <a:r>
              <a:rPr lang="en-NZ" b="1" dirty="0" smtClean="0"/>
              <a:t>OSF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809960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The workflow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NZ" dirty="0" smtClean="0">
                <a:solidFill>
                  <a:schemeClr val="tx1">
                    <a:lumMod val="50000"/>
                  </a:schemeClr>
                </a:solidFill>
              </a:rPr>
              <a:t>Pre-register hypotheses on </a:t>
            </a:r>
            <a:r>
              <a:rPr lang="en-NZ" b="1" dirty="0" smtClean="0">
                <a:solidFill>
                  <a:schemeClr val="tx1">
                    <a:lumMod val="50000"/>
                  </a:schemeClr>
                </a:solidFill>
              </a:rPr>
              <a:t>OSF</a:t>
            </a:r>
          </a:p>
          <a:p>
            <a:pPr marL="514350" indent="-514350">
              <a:buFont typeface="+mj-lt"/>
              <a:buAutoNum type="arabicPeriod"/>
            </a:pPr>
            <a:r>
              <a:rPr lang="en-NZ" dirty="0" smtClean="0"/>
              <a:t>Create project directory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5660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The workflow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NZ" dirty="0" smtClean="0">
                <a:solidFill>
                  <a:schemeClr val="tx1">
                    <a:lumMod val="50000"/>
                  </a:schemeClr>
                </a:solidFill>
              </a:rPr>
              <a:t>Pre-register hypotheses on </a:t>
            </a:r>
            <a:r>
              <a:rPr lang="en-NZ" b="1" dirty="0" smtClean="0">
                <a:solidFill>
                  <a:schemeClr val="tx1">
                    <a:lumMod val="50000"/>
                  </a:schemeClr>
                </a:solidFill>
              </a:rPr>
              <a:t>OSF</a:t>
            </a:r>
          </a:p>
          <a:p>
            <a:pPr marL="514350" indent="-514350">
              <a:buFont typeface="+mj-lt"/>
              <a:buAutoNum type="arabicPeriod"/>
            </a:pPr>
            <a:r>
              <a:rPr lang="en-NZ" dirty="0" smtClean="0">
                <a:solidFill>
                  <a:schemeClr val="tx1">
                    <a:lumMod val="50000"/>
                  </a:schemeClr>
                </a:solidFill>
              </a:rPr>
              <a:t>Create project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NZ" dirty="0" smtClean="0"/>
              <a:t>Run study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187171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The workflow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NZ" dirty="0" smtClean="0">
                <a:solidFill>
                  <a:schemeClr val="tx1">
                    <a:lumMod val="50000"/>
                  </a:schemeClr>
                </a:solidFill>
              </a:rPr>
              <a:t>Pre-register hypotheses on </a:t>
            </a:r>
            <a:r>
              <a:rPr lang="en-NZ" b="1" dirty="0" smtClean="0">
                <a:solidFill>
                  <a:schemeClr val="tx1">
                    <a:lumMod val="50000"/>
                  </a:schemeClr>
                </a:solidFill>
              </a:rPr>
              <a:t>OSF</a:t>
            </a:r>
          </a:p>
          <a:p>
            <a:pPr marL="514350" indent="-514350">
              <a:buFont typeface="+mj-lt"/>
              <a:buAutoNum type="arabicPeriod"/>
            </a:pPr>
            <a:r>
              <a:rPr lang="en-NZ" dirty="0" smtClean="0">
                <a:solidFill>
                  <a:schemeClr val="tx1">
                    <a:lumMod val="50000"/>
                  </a:schemeClr>
                </a:solidFill>
              </a:rPr>
              <a:t>Create project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NZ" dirty="0" smtClean="0">
                <a:solidFill>
                  <a:schemeClr val="tx1">
                    <a:lumMod val="50000"/>
                  </a:schemeClr>
                </a:solidFill>
              </a:rPr>
              <a:t>Run study</a:t>
            </a:r>
          </a:p>
          <a:p>
            <a:pPr marL="514350" indent="-514350">
              <a:buFont typeface="+mj-lt"/>
              <a:buAutoNum type="arabicPeriod"/>
            </a:pPr>
            <a:r>
              <a:rPr lang="en-NZ" dirty="0" smtClean="0"/>
              <a:t>Copy untampered raw data into project directory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588743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The workflow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NZ" dirty="0" smtClean="0">
                <a:solidFill>
                  <a:schemeClr val="tx1">
                    <a:lumMod val="50000"/>
                  </a:schemeClr>
                </a:solidFill>
              </a:rPr>
              <a:t>Pre-register hypotheses on </a:t>
            </a:r>
            <a:r>
              <a:rPr lang="en-NZ" b="1" dirty="0" smtClean="0">
                <a:solidFill>
                  <a:schemeClr val="tx1">
                    <a:lumMod val="50000"/>
                  </a:schemeClr>
                </a:solidFill>
              </a:rPr>
              <a:t>OSF</a:t>
            </a:r>
          </a:p>
          <a:p>
            <a:pPr marL="514350" indent="-514350">
              <a:buFont typeface="+mj-lt"/>
              <a:buAutoNum type="arabicPeriod"/>
            </a:pPr>
            <a:r>
              <a:rPr lang="en-NZ" dirty="0" smtClean="0">
                <a:solidFill>
                  <a:schemeClr val="tx1">
                    <a:lumMod val="50000"/>
                  </a:schemeClr>
                </a:solidFill>
              </a:rPr>
              <a:t>Create project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NZ" dirty="0" smtClean="0">
                <a:solidFill>
                  <a:schemeClr val="tx1">
                    <a:lumMod val="50000"/>
                  </a:schemeClr>
                </a:solidFill>
              </a:rPr>
              <a:t>Run study</a:t>
            </a:r>
          </a:p>
          <a:p>
            <a:pPr marL="514350" indent="-514350">
              <a:buFont typeface="+mj-lt"/>
              <a:buAutoNum type="arabicPeriod"/>
            </a:pPr>
            <a:r>
              <a:rPr lang="en-NZ" dirty="0" smtClean="0">
                <a:solidFill>
                  <a:schemeClr val="tx1">
                    <a:lumMod val="50000"/>
                  </a:schemeClr>
                </a:solidFill>
              </a:rPr>
              <a:t>Copy untampered raw data into project directory</a:t>
            </a:r>
            <a:endParaRPr lang="en-NZ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NZ" dirty="0" smtClean="0"/>
              <a:t>Clean, analyse, and plot these data in </a:t>
            </a:r>
            <a:r>
              <a:rPr lang="en-NZ" b="1" dirty="0" smtClean="0"/>
              <a:t>R</a:t>
            </a:r>
            <a:r>
              <a:rPr lang="en-NZ" dirty="0" smtClean="0"/>
              <a:t> using </a:t>
            </a:r>
            <a:r>
              <a:rPr lang="en-NZ" b="1" dirty="0" smtClean="0"/>
              <a:t>drake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273540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The workflow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NZ" dirty="0" smtClean="0">
                <a:solidFill>
                  <a:schemeClr val="tx1">
                    <a:lumMod val="50000"/>
                  </a:schemeClr>
                </a:solidFill>
              </a:rPr>
              <a:t>Pre-register hypotheses on </a:t>
            </a:r>
            <a:r>
              <a:rPr lang="en-NZ" b="1" dirty="0" smtClean="0">
                <a:solidFill>
                  <a:schemeClr val="tx1">
                    <a:lumMod val="50000"/>
                  </a:schemeClr>
                </a:solidFill>
              </a:rPr>
              <a:t>OSF</a:t>
            </a:r>
          </a:p>
          <a:p>
            <a:pPr marL="514350" indent="-514350">
              <a:buFont typeface="+mj-lt"/>
              <a:buAutoNum type="arabicPeriod"/>
            </a:pPr>
            <a:r>
              <a:rPr lang="en-NZ" dirty="0" smtClean="0">
                <a:solidFill>
                  <a:schemeClr val="tx1">
                    <a:lumMod val="50000"/>
                  </a:schemeClr>
                </a:solidFill>
              </a:rPr>
              <a:t>Create project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NZ" dirty="0" smtClean="0">
                <a:solidFill>
                  <a:schemeClr val="tx1">
                    <a:lumMod val="50000"/>
                  </a:schemeClr>
                </a:solidFill>
              </a:rPr>
              <a:t>Run study</a:t>
            </a:r>
          </a:p>
          <a:p>
            <a:pPr marL="514350" indent="-514350">
              <a:buFont typeface="+mj-lt"/>
              <a:buAutoNum type="arabicPeriod"/>
            </a:pPr>
            <a:r>
              <a:rPr lang="en-NZ" dirty="0" smtClean="0">
                <a:solidFill>
                  <a:schemeClr val="tx1">
                    <a:lumMod val="50000"/>
                  </a:schemeClr>
                </a:solidFill>
              </a:rPr>
              <a:t>Copy untampered raw data into project directory</a:t>
            </a:r>
            <a:endParaRPr lang="en-NZ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NZ" dirty="0" smtClean="0">
                <a:solidFill>
                  <a:schemeClr val="tx1">
                    <a:lumMod val="50000"/>
                  </a:schemeClr>
                </a:solidFill>
              </a:rPr>
              <a:t>Clean, analyse, and plot these data in </a:t>
            </a:r>
            <a:r>
              <a:rPr lang="en-NZ" b="1" dirty="0" smtClean="0">
                <a:solidFill>
                  <a:schemeClr val="tx1">
                    <a:lumMod val="50000"/>
                  </a:schemeClr>
                </a:solidFill>
              </a:rPr>
              <a:t>R</a:t>
            </a:r>
            <a:r>
              <a:rPr lang="en-NZ" dirty="0" smtClean="0">
                <a:solidFill>
                  <a:schemeClr val="tx1">
                    <a:lumMod val="50000"/>
                  </a:schemeClr>
                </a:solidFill>
              </a:rPr>
              <a:t> using </a:t>
            </a:r>
            <a:r>
              <a:rPr lang="en-NZ" b="1" dirty="0" smtClean="0">
                <a:solidFill>
                  <a:schemeClr val="tx1">
                    <a:lumMod val="50000"/>
                  </a:schemeClr>
                </a:solidFill>
              </a:rPr>
              <a:t>drake</a:t>
            </a:r>
          </a:p>
          <a:p>
            <a:pPr marL="514350" indent="-514350">
              <a:buFont typeface="+mj-lt"/>
              <a:buAutoNum type="arabicPeriod"/>
            </a:pPr>
            <a:r>
              <a:rPr lang="en-NZ" dirty="0" smtClean="0"/>
              <a:t>Write manuscript using </a:t>
            </a:r>
            <a:r>
              <a:rPr lang="en-NZ" b="1" dirty="0" err="1" smtClean="0"/>
              <a:t>papaja</a:t>
            </a:r>
            <a:r>
              <a:rPr lang="en-NZ" dirty="0" smtClean="0"/>
              <a:t> and </a:t>
            </a:r>
            <a:r>
              <a:rPr lang="en-NZ" b="1" dirty="0" smtClean="0"/>
              <a:t>R Markdown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805752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The workflow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NZ" dirty="0" smtClean="0">
                <a:solidFill>
                  <a:schemeClr val="tx1">
                    <a:lumMod val="50000"/>
                  </a:schemeClr>
                </a:solidFill>
              </a:rPr>
              <a:t>Pre-register hypotheses on </a:t>
            </a:r>
            <a:r>
              <a:rPr lang="en-NZ" b="1" dirty="0" smtClean="0">
                <a:solidFill>
                  <a:schemeClr val="tx1">
                    <a:lumMod val="50000"/>
                  </a:schemeClr>
                </a:solidFill>
              </a:rPr>
              <a:t>OSF</a:t>
            </a:r>
          </a:p>
          <a:p>
            <a:pPr marL="514350" indent="-514350">
              <a:buFont typeface="+mj-lt"/>
              <a:buAutoNum type="arabicPeriod"/>
            </a:pPr>
            <a:r>
              <a:rPr lang="en-NZ" dirty="0" smtClean="0">
                <a:solidFill>
                  <a:schemeClr val="tx1">
                    <a:lumMod val="50000"/>
                  </a:schemeClr>
                </a:solidFill>
              </a:rPr>
              <a:t>Create project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NZ" dirty="0" smtClean="0">
                <a:solidFill>
                  <a:schemeClr val="tx1">
                    <a:lumMod val="50000"/>
                  </a:schemeClr>
                </a:solidFill>
              </a:rPr>
              <a:t>Run study</a:t>
            </a:r>
          </a:p>
          <a:p>
            <a:pPr marL="514350" indent="-514350">
              <a:buFont typeface="+mj-lt"/>
              <a:buAutoNum type="arabicPeriod"/>
            </a:pPr>
            <a:r>
              <a:rPr lang="en-NZ" dirty="0" smtClean="0">
                <a:solidFill>
                  <a:schemeClr val="tx1">
                    <a:lumMod val="50000"/>
                  </a:schemeClr>
                </a:solidFill>
              </a:rPr>
              <a:t>Copy untampered raw data into project directory</a:t>
            </a:r>
            <a:endParaRPr lang="en-NZ" dirty="0">
              <a:solidFill>
                <a:schemeClr val="tx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NZ" dirty="0" smtClean="0">
                <a:solidFill>
                  <a:schemeClr val="tx1">
                    <a:lumMod val="50000"/>
                  </a:schemeClr>
                </a:solidFill>
              </a:rPr>
              <a:t>Clean, analyse, and plot these data in </a:t>
            </a:r>
            <a:r>
              <a:rPr lang="en-NZ" b="1" dirty="0" smtClean="0">
                <a:solidFill>
                  <a:schemeClr val="tx1">
                    <a:lumMod val="50000"/>
                  </a:schemeClr>
                </a:solidFill>
              </a:rPr>
              <a:t>R</a:t>
            </a:r>
            <a:r>
              <a:rPr lang="en-NZ" dirty="0" smtClean="0">
                <a:solidFill>
                  <a:schemeClr val="tx1">
                    <a:lumMod val="50000"/>
                  </a:schemeClr>
                </a:solidFill>
              </a:rPr>
              <a:t> using </a:t>
            </a:r>
            <a:r>
              <a:rPr lang="en-NZ" b="1" dirty="0" smtClean="0">
                <a:solidFill>
                  <a:schemeClr val="tx1">
                    <a:lumMod val="50000"/>
                  </a:schemeClr>
                </a:solidFill>
              </a:rPr>
              <a:t>drake</a:t>
            </a:r>
          </a:p>
          <a:p>
            <a:pPr marL="514350" indent="-514350">
              <a:buFont typeface="+mj-lt"/>
              <a:buAutoNum type="arabicPeriod"/>
            </a:pPr>
            <a:r>
              <a:rPr lang="en-NZ" dirty="0" smtClean="0">
                <a:solidFill>
                  <a:schemeClr val="tx1">
                    <a:lumMod val="50000"/>
                  </a:schemeClr>
                </a:solidFill>
              </a:rPr>
              <a:t>Write manuscript using </a:t>
            </a:r>
            <a:r>
              <a:rPr lang="en-NZ" b="1" dirty="0" err="1" smtClean="0">
                <a:solidFill>
                  <a:schemeClr val="tx1">
                    <a:lumMod val="50000"/>
                  </a:schemeClr>
                </a:solidFill>
              </a:rPr>
              <a:t>papaja</a:t>
            </a:r>
            <a:r>
              <a:rPr lang="en-NZ" dirty="0" smtClean="0">
                <a:solidFill>
                  <a:schemeClr val="tx1">
                    <a:lumMod val="50000"/>
                  </a:schemeClr>
                </a:solidFill>
              </a:rPr>
              <a:t> and </a:t>
            </a:r>
            <a:r>
              <a:rPr lang="en-NZ" b="1" dirty="0" smtClean="0">
                <a:solidFill>
                  <a:schemeClr val="tx1">
                    <a:lumMod val="50000"/>
                  </a:schemeClr>
                </a:solidFill>
              </a:rPr>
              <a:t>R Markdown</a:t>
            </a:r>
          </a:p>
          <a:p>
            <a:pPr marL="514350" indent="-514350">
              <a:buFont typeface="+mj-lt"/>
              <a:buAutoNum type="arabicPeriod"/>
            </a:pPr>
            <a:r>
              <a:rPr lang="en-NZ" dirty="0" smtClean="0"/>
              <a:t>Commit changes to a </a:t>
            </a:r>
            <a:r>
              <a:rPr lang="en-NZ" b="1" dirty="0" smtClean="0"/>
              <a:t>git</a:t>
            </a:r>
            <a:r>
              <a:rPr lang="en-NZ" dirty="0" smtClean="0"/>
              <a:t> repository and upload to </a:t>
            </a:r>
            <a:r>
              <a:rPr lang="en-NZ" b="1" dirty="0" smtClean="0"/>
              <a:t>OSF</a:t>
            </a:r>
          </a:p>
          <a:p>
            <a:pPr marL="971550" lvl="1" indent="-514350">
              <a:buFont typeface="+mj-lt"/>
              <a:buAutoNum type="alphaLcParenR"/>
            </a:pP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223148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Outline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388366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NZ" sz="3200" dirty="0" smtClean="0"/>
              <a:t>What is reproducibility?</a:t>
            </a:r>
          </a:p>
          <a:p>
            <a:pPr marL="514350" indent="-514350">
              <a:buFont typeface="+mj-lt"/>
              <a:buAutoNum type="arabicPeriod"/>
            </a:pPr>
            <a:r>
              <a:rPr lang="en-NZ" sz="3200" dirty="0" smtClean="0"/>
              <a:t>Why is reproducibility important?</a:t>
            </a:r>
          </a:p>
          <a:p>
            <a:pPr marL="514350" indent="-514350">
              <a:buFont typeface="+mj-lt"/>
              <a:buAutoNum type="arabicPeriod"/>
            </a:pPr>
            <a:r>
              <a:rPr lang="en-NZ" sz="3200" dirty="0" smtClean="0"/>
              <a:t>A reproducible workflow with R and Markdown</a:t>
            </a:r>
            <a:endParaRPr lang="en-NZ" sz="3200" dirty="0"/>
          </a:p>
        </p:txBody>
      </p:sp>
    </p:spTree>
    <p:extLst>
      <p:ext uri="{BB962C8B-B14F-4D97-AF65-F5344CB8AC3E}">
        <p14:creationId xmlns:p14="http://schemas.microsoft.com/office/powerpoint/2010/main" val="658634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Outline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388366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NZ" sz="3200" dirty="0" smtClean="0"/>
              <a:t>What is reproducibility?</a:t>
            </a:r>
          </a:p>
          <a:p>
            <a:pPr marL="514350" indent="-514350">
              <a:buFont typeface="+mj-lt"/>
              <a:buAutoNum type="arabicPeriod"/>
            </a:pPr>
            <a:r>
              <a:rPr lang="en-NZ" sz="3200" dirty="0" smtClean="0">
                <a:solidFill>
                  <a:schemeClr val="tx1">
                    <a:lumMod val="50000"/>
                  </a:schemeClr>
                </a:solidFill>
              </a:rPr>
              <a:t>Why is reproducibility important?</a:t>
            </a:r>
          </a:p>
          <a:p>
            <a:pPr marL="514350" indent="-514350">
              <a:buFont typeface="+mj-lt"/>
              <a:buAutoNum type="arabicPeriod"/>
            </a:pPr>
            <a:r>
              <a:rPr lang="en-NZ" sz="3200" dirty="0" smtClean="0">
                <a:solidFill>
                  <a:schemeClr val="tx1">
                    <a:lumMod val="50000"/>
                  </a:schemeClr>
                </a:solidFill>
              </a:rPr>
              <a:t>A reproducible workflow with R and Markdown</a:t>
            </a:r>
            <a:endParaRPr lang="en-NZ" sz="32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070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What is reproducibility?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749" y="1878178"/>
            <a:ext cx="5972503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“Reproducibility 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refers to </a:t>
            </a:r>
            <a:r>
              <a:rPr lang="en-US" b="1" dirty="0"/>
              <a:t>the ability of a researcher to duplicate the results of a prior study using the same materials as were used by the original investigator</a:t>
            </a:r>
            <a:r>
              <a:rPr lang="en-US" b="1" dirty="0" smtClean="0"/>
              <a:t>.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That is, a second researcher might use the same raw data to build the same analysis files and implement the same statistical analysis in an attempt to yield the same results….”</a:t>
            </a:r>
            <a:endParaRPr lang="en-NZ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809184" y="6225227"/>
            <a:ext cx="44038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K. 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Bollen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, J. T. 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Cacioppo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, R. Kaplan, J. 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Krosnick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, J. L. Olds, </a:t>
            </a:r>
            <a:r>
              <a:rPr lang="en-US" sz="1200" i="1" dirty="0">
                <a:solidFill>
                  <a:schemeClr val="tx1">
                    <a:lumMod val="65000"/>
                  </a:schemeClr>
                </a:solidFill>
              </a:rPr>
              <a:t>Social, Behavioral, and Economic Sciences Perspectives on Robust and Reliable Science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 (National Science Foundation, Arlington, VA, 2015).</a:t>
            </a:r>
            <a:endParaRPr lang="en-NZ" sz="12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389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Outline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388366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NZ" sz="3200" dirty="0" smtClean="0"/>
              <a:t>What is reproducibility?</a:t>
            </a:r>
          </a:p>
          <a:p>
            <a:pPr marL="514350" indent="-514350">
              <a:buFont typeface="+mj-lt"/>
              <a:buAutoNum type="arabicPeriod"/>
            </a:pPr>
            <a:r>
              <a:rPr lang="en-NZ" sz="3200" dirty="0" smtClean="0">
                <a:solidFill>
                  <a:schemeClr val="tx1">
                    <a:lumMod val="50000"/>
                  </a:schemeClr>
                </a:solidFill>
              </a:rPr>
              <a:t>Why is reproducibility important?</a:t>
            </a:r>
          </a:p>
          <a:p>
            <a:pPr marL="514350" indent="-514350">
              <a:buFont typeface="+mj-lt"/>
              <a:buAutoNum type="arabicPeriod"/>
            </a:pPr>
            <a:r>
              <a:rPr lang="en-NZ" sz="3200" dirty="0" smtClean="0">
                <a:solidFill>
                  <a:schemeClr val="tx1">
                    <a:lumMod val="50000"/>
                  </a:schemeClr>
                </a:solidFill>
              </a:rPr>
              <a:t>A reproducible workflow with R and Markdown</a:t>
            </a:r>
            <a:endParaRPr lang="en-NZ" sz="32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862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Outline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388366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NZ" sz="3200" dirty="0" smtClean="0">
                <a:solidFill>
                  <a:schemeClr val="tx1">
                    <a:lumMod val="50000"/>
                  </a:schemeClr>
                </a:solidFill>
              </a:rPr>
              <a:t>What is reproducibility?</a:t>
            </a:r>
          </a:p>
          <a:p>
            <a:pPr marL="514350" indent="-514350">
              <a:buFont typeface="+mj-lt"/>
              <a:buAutoNum type="arabicPeriod"/>
            </a:pPr>
            <a:r>
              <a:rPr lang="en-NZ" sz="3200" dirty="0" smtClean="0"/>
              <a:t>Why is reproducibility important?</a:t>
            </a:r>
          </a:p>
          <a:p>
            <a:pPr marL="514350" indent="-514350">
              <a:buFont typeface="+mj-lt"/>
              <a:buAutoNum type="arabicPeriod"/>
            </a:pPr>
            <a:r>
              <a:rPr lang="en-NZ" sz="3200" dirty="0" smtClean="0">
                <a:solidFill>
                  <a:schemeClr val="tx1">
                    <a:lumMod val="50000"/>
                  </a:schemeClr>
                </a:solidFill>
              </a:rPr>
              <a:t>A reproducible workflow with R and Markdown</a:t>
            </a:r>
            <a:endParaRPr lang="en-NZ" sz="32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699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Why is reproducibility important?</a:t>
            </a:r>
            <a:endParaRPr lang="en-NZ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09377"/>
            <a:ext cx="10515600" cy="2583833"/>
          </a:xfrm>
        </p:spPr>
      </p:pic>
    </p:spTree>
    <p:extLst>
      <p:ext uri="{BB962C8B-B14F-4D97-AF65-F5344CB8AC3E}">
        <p14:creationId xmlns:p14="http://schemas.microsoft.com/office/powerpoint/2010/main" val="3162859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Why is reproducibility important?</a:t>
            </a:r>
            <a:endParaRPr lang="en-NZ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517" y="1825625"/>
            <a:ext cx="6798965" cy="4351338"/>
          </a:xfrm>
        </p:spPr>
      </p:pic>
    </p:spTree>
    <p:extLst>
      <p:ext uri="{BB962C8B-B14F-4D97-AF65-F5344CB8AC3E}">
        <p14:creationId xmlns:p14="http://schemas.microsoft.com/office/powerpoint/2010/main" val="4193348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Why is reproducibility important?</a:t>
            </a:r>
            <a:endParaRPr lang="en-NZ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922" y="1825625"/>
            <a:ext cx="7776155" cy="4351338"/>
          </a:xfrm>
        </p:spPr>
      </p:pic>
    </p:spTree>
    <p:extLst>
      <p:ext uri="{BB962C8B-B14F-4D97-AF65-F5344CB8AC3E}">
        <p14:creationId xmlns:p14="http://schemas.microsoft.com/office/powerpoint/2010/main" val="2037190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</TotalTime>
  <Words>403</Words>
  <Application>Microsoft Office PowerPoint</Application>
  <PresentationFormat>Widescreen</PresentationFormat>
  <Paragraphs>69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Helvetica</vt:lpstr>
      <vt:lpstr>Office Theme</vt:lpstr>
      <vt:lpstr>Reproducible Workflows with R and Markdown</vt:lpstr>
      <vt:lpstr>Outline</vt:lpstr>
      <vt:lpstr>Outline</vt:lpstr>
      <vt:lpstr>What is reproducibility?</vt:lpstr>
      <vt:lpstr>Outline</vt:lpstr>
      <vt:lpstr>Outline</vt:lpstr>
      <vt:lpstr>Why is reproducibility important?</vt:lpstr>
      <vt:lpstr>Why is reproducibility important?</vt:lpstr>
      <vt:lpstr>Why is reproducibility important?</vt:lpstr>
      <vt:lpstr>Outline</vt:lpstr>
      <vt:lpstr>Outline</vt:lpstr>
      <vt:lpstr>I use these tools…</vt:lpstr>
      <vt:lpstr>The workflow</vt:lpstr>
      <vt:lpstr>The workflow</vt:lpstr>
      <vt:lpstr>The workflow</vt:lpstr>
      <vt:lpstr>The workflow</vt:lpstr>
      <vt:lpstr>The workflow</vt:lpstr>
      <vt:lpstr>The workflow</vt:lpstr>
      <vt:lpstr>The workflow</vt:lpstr>
    </vt:vector>
  </TitlesOfParts>
  <Company>The University of Auckland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Reproducible Workflows with R and Markdown</dc:title>
  <dc:creator>Scott Claessens</dc:creator>
  <cp:lastModifiedBy>Scott Claessens</cp:lastModifiedBy>
  <cp:revision>7</cp:revision>
  <dcterms:created xsi:type="dcterms:W3CDTF">2020-07-21T03:27:10Z</dcterms:created>
  <dcterms:modified xsi:type="dcterms:W3CDTF">2020-07-21T04:47:38Z</dcterms:modified>
</cp:coreProperties>
</file>